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8610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Flutter Matters: Unlocking the Future of App Development</a:t>
            </a:r>
            <a:endParaRPr lang="en-US" sz="4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85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005"/>
            <a:ext cx="7580948" cy="1240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Future is Flutter: Build Faster, Smarter, Together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67926" y="2189559"/>
            <a:ext cx="7580948" cy="1666161"/>
          </a:xfrm>
          <a:prstGeom prst="roundRect">
            <a:avLst>
              <a:gd name="adj" fmla="val 5629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98406" y="2220039"/>
            <a:ext cx="893207" cy="1605201"/>
          </a:xfrm>
          <a:prstGeom prst="roundRect">
            <a:avLst>
              <a:gd name="adj" fmla="val 6406"/>
            </a:avLst>
          </a:prstGeom>
          <a:solidFill>
            <a:srgbClr val="542C49"/>
          </a:solidFill>
          <a:ln/>
        </p:spPr>
      </p:sp>
      <p:sp>
        <p:nvSpPr>
          <p:cNvPr id="6" name="Text 3"/>
          <p:cNvSpPr/>
          <p:nvPr/>
        </p:nvSpPr>
        <p:spPr>
          <a:xfrm>
            <a:off x="6573679" y="2813328"/>
            <a:ext cx="334923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414855" y="2443282"/>
            <a:ext cx="29768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Accelerate Development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414855" y="2887385"/>
            <a:ext cx="618029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Streamline your workflow with a single, powerful, and intuitive toolkit.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67926" y="4078962"/>
            <a:ext cx="7580948" cy="1666161"/>
          </a:xfrm>
          <a:prstGeom prst="roundRect">
            <a:avLst>
              <a:gd name="adj" fmla="val 5629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98406" y="4109442"/>
            <a:ext cx="893207" cy="1605201"/>
          </a:xfrm>
          <a:prstGeom prst="roundRect">
            <a:avLst>
              <a:gd name="adj" fmla="val 6406"/>
            </a:avLst>
          </a:prstGeom>
          <a:solidFill>
            <a:srgbClr val="542C49"/>
          </a:solidFill>
          <a:ln/>
        </p:spPr>
      </p:sp>
      <p:sp>
        <p:nvSpPr>
          <p:cNvPr id="11" name="Text 8"/>
          <p:cNvSpPr/>
          <p:nvPr/>
        </p:nvSpPr>
        <p:spPr>
          <a:xfrm>
            <a:off x="6573679" y="4702731"/>
            <a:ext cx="334923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7414855" y="4332684"/>
            <a:ext cx="30482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Deliver Exceptional Apps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414855" y="4776788"/>
            <a:ext cx="618029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 beautiful, high-performance applications that captivate users on every platform.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67926" y="5968365"/>
            <a:ext cx="7580948" cy="1666161"/>
          </a:xfrm>
          <a:prstGeom prst="roundRect">
            <a:avLst>
              <a:gd name="adj" fmla="val 5629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298406" y="5998845"/>
            <a:ext cx="893207" cy="1605201"/>
          </a:xfrm>
          <a:prstGeom prst="roundRect">
            <a:avLst>
              <a:gd name="adj" fmla="val 6406"/>
            </a:avLst>
          </a:prstGeom>
          <a:solidFill>
            <a:srgbClr val="542C49"/>
          </a:solidFill>
          <a:ln/>
        </p:spPr>
      </p:sp>
      <p:sp>
        <p:nvSpPr>
          <p:cNvPr id="16" name="Text 13"/>
          <p:cNvSpPr/>
          <p:nvPr/>
        </p:nvSpPr>
        <p:spPr>
          <a:xfrm>
            <a:off x="6573679" y="6592133"/>
            <a:ext cx="334923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4"/>
          <p:cNvSpPr/>
          <p:nvPr/>
        </p:nvSpPr>
        <p:spPr>
          <a:xfrm>
            <a:off x="7414855" y="6222087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Join the Movement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7414855" y="6666190"/>
            <a:ext cx="618029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Become part of a thriving global community transforming app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000" y="942380"/>
            <a:ext cx="7453312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Cross-Platform Revolution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84000" y="1917263"/>
            <a:ext cx="911543" cy="1638062"/>
          </a:xfrm>
          <a:prstGeom prst="roundRect">
            <a:avLst>
              <a:gd name="adj" fmla="val 36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8797" y="2522696"/>
            <a:ext cx="341828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423428" y="2145149"/>
            <a:ext cx="422469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One Codebase, Multiple Platforms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423428" y="2598301"/>
            <a:ext cx="6409373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 once, deploy everywhere: iOS, Android, web, and desktop. Maximize reach with minimal effort.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4000" y="3783211"/>
            <a:ext cx="911543" cy="1638062"/>
          </a:xfrm>
          <a:prstGeom prst="roundRect">
            <a:avLst>
              <a:gd name="adj" fmla="val 36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68797" y="4388644"/>
            <a:ext cx="341828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423428" y="4011097"/>
            <a:ext cx="254472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Time &amp; Cost Savings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423428" y="4464248"/>
            <a:ext cx="6409373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 to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50% reduction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 development time and costs compared to separate native apps.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4000" y="5649158"/>
            <a:ext cx="911543" cy="1638062"/>
          </a:xfrm>
          <a:prstGeom prst="roundRect">
            <a:avLst>
              <a:gd name="adj" fmla="val 360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68797" y="6254591"/>
            <a:ext cx="341828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423428" y="5877044"/>
            <a:ext cx="349365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Trusted by Industry Leaders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423428" y="6330196"/>
            <a:ext cx="6409373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Adopted by both innovative startups and established enterprises for multi-platform presence.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146" y="468392"/>
            <a:ext cx="6679168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Flutter’s Secret Weapon: Hot Reload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146" y="1388507"/>
            <a:ext cx="7896582" cy="789658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9694" y="1393686"/>
            <a:ext cx="255508" cy="2555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69398" y="1388507"/>
            <a:ext cx="210693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Instant Feedback Loop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9469398" y="1795343"/>
            <a:ext cx="4572357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See code changes reflected immediately without restarting the application.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9694" y="2686229"/>
            <a:ext cx="255508" cy="2555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69398" y="2681049"/>
            <a:ext cx="239672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Accelerated Development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9469398" y="3087886"/>
            <a:ext cx="4572357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Significantly speeds up the entire development and debugging process.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9694" y="3978771"/>
            <a:ext cx="255508" cy="2555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469398" y="3973592"/>
            <a:ext cx="189261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Rapid Prototyping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9469398" y="4380428"/>
            <a:ext cx="4572357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Facilitates quick iteration and A/B testing for optimal user experience.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101" y="632579"/>
            <a:ext cx="7533799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Native-Like Performance at Scale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5101" y="2600682"/>
            <a:ext cx="3651885" cy="2397085"/>
          </a:xfrm>
          <a:prstGeom prst="roundRect">
            <a:avLst>
              <a:gd name="adj" fmla="val 610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805101" y="2570202"/>
            <a:ext cx="3651885" cy="121920"/>
          </a:xfrm>
          <a:prstGeom prst="roundRect">
            <a:avLst>
              <a:gd name="adj" fmla="val 79253"/>
            </a:avLst>
          </a:prstGeom>
          <a:solidFill>
            <a:srgbClr val="A95B95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2255639"/>
            <a:ext cx="690086" cy="690086"/>
          </a:xfrm>
          <a:prstGeom prst="roundRect">
            <a:avLst>
              <a:gd name="adj" fmla="val 132505"/>
            </a:avLst>
          </a:prstGeom>
          <a:solidFill>
            <a:srgbClr val="A95B9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050" y="2462689"/>
            <a:ext cx="275987" cy="2759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5609" y="3175754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Blazing Fast Speed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065609" y="3633192"/>
            <a:ext cx="3130868" cy="11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Compiled directly to native machine code for unparalleled execution speed.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4687014" y="2600682"/>
            <a:ext cx="3651885" cy="2397085"/>
          </a:xfrm>
          <a:prstGeom prst="roundRect">
            <a:avLst>
              <a:gd name="adj" fmla="val 610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4687014" y="2570202"/>
            <a:ext cx="3651885" cy="121920"/>
          </a:xfrm>
          <a:prstGeom prst="roundRect">
            <a:avLst>
              <a:gd name="adj" fmla="val 79253"/>
            </a:avLst>
          </a:prstGeom>
          <a:solidFill>
            <a:srgbClr val="A95B95"/>
          </a:solidFill>
          <a:ln/>
        </p:spPr>
      </p:sp>
      <p:sp>
        <p:nvSpPr>
          <p:cNvPr id="12" name="Shape 8"/>
          <p:cNvSpPr/>
          <p:nvPr/>
        </p:nvSpPr>
        <p:spPr>
          <a:xfrm>
            <a:off x="6167914" y="2255639"/>
            <a:ext cx="690086" cy="690086"/>
          </a:xfrm>
          <a:prstGeom prst="roundRect">
            <a:avLst>
              <a:gd name="adj" fmla="val 132505"/>
            </a:avLst>
          </a:prstGeom>
          <a:solidFill>
            <a:srgbClr val="A95B9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4963" y="2462689"/>
            <a:ext cx="275987" cy="27598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947523" y="3175754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60 FPS Smoothness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4947523" y="3633192"/>
            <a:ext cx="3130868" cy="11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Delivers fluid animations and responsive UIs, even on less powerful devices.</a:t>
            </a:r>
            <a:endParaRPr lang="en-US" sz="1800" dirty="0"/>
          </a:p>
        </p:txBody>
      </p:sp>
      <p:sp>
        <p:nvSpPr>
          <p:cNvPr id="16" name="Shape 11"/>
          <p:cNvSpPr/>
          <p:nvPr/>
        </p:nvSpPr>
        <p:spPr>
          <a:xfrm>
            <a:off x="805101" y="5572839"/>
            <a:ext cx="7533799" cy="2029063"/>
          </a:xfrm>
          <a:prstGeom prst="roundRect">
            <a:avLst>
              <a:gd name="adj" fmla="val 7210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805101" y="5542359"/>
            <a:ext cx="7533799" cy="121920"/>
          </a:xfrm>
          <a:prstGeom prst="roundRect">
            <a:avLst>
              <a:gd name="adj" fmla="val 79253"/>
            </a:avLst>
          </a:prstGeom>
          <a:solidFill>
            <a:srgbClr val="A95B95"/>
          </a:solidFill>
          <a:ln/>
        </p:spPr>
      </p:sp>
      <p:sp>
        <p:nvSpPr>
          <p:cNvPr id="18" name="Shape 13"/>
          <p:cNvSpPr/>
          <p:nvPr/>
        </p:nvSpPr>
        <p:spPr>
          <a:xfrm>
            <a:off x="4226957" y="5227796"/>
            <a:ext cx="690086" cy="690086"/>
          </a:xfrm>
          <a:prstGeom prst="roundRect">
            <a:avLst>
              <a:gd name="adj" fmla="val 132505"/>
            </a:avLst>
          </a:prstGeom>
          <a:solidFill>
            <a:srgbClr val="A95B95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4007" y="5434846"/>
            <a:ext cx="275987" cy="27598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65609" y="6147911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Dart's Efficiency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1065609" y="6605349"/>
            <a:ext cx="7012781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Outperforms many other cross-platform solutions, thanks to Dart's optimized runtime.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9368314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Expressive &amp; Customizable UI Widgets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621" y="1815941"/>
            <a:ext cx="6263878" cy="626387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4521" y="1934230"/>
            <a:ext cx="111323" cy="111323"/>
          </a:xfrm>
          <a:prstGeom prst="roundRect">
            <a:avLst>
              <a:gd name="adj" fmla="val 410697"/>
            </a:avLst>
          </a:prstGeom>
          <a:solidFill>
            <a:srgbClr val="A95B95"/>
          </a:solidFill>
          <a:ln/>
        </p:spPr>
      </p:sp>
      <p:sp>
        <p:nvSpPr>
          <p:cNvPr id="5" name="Text 2"/>
          <p:cNvSpPr/>
          <p:nvPr/>
        </p:nvSpPr>
        <p:spPr>
          <a:xfrm>
            <a:off x="7928491" y="1815941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Rich Widget Library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928491" y="2347913"/>
            <a:ext cx="592990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 a comprehensive collection of pre-built widgets for native iOS and Android look and feel.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594521" y="3624322"/>
            <a:ext cx="111323" cy="111323"/>
          </a:xfrm>
          <a:prstGeom prst="roundRect">
            <a:avLst>
              <a:gd name="adj" fmla="val 410697"/>
            </a:avLst>
          </a:prstGeom>
          <a:solidFill>
            <a:srgbClr val="A95B95"/>
          </a:solidFill>
          <a:ln/>
        </p:spPr>
      </p:sp>
      <p:sp>
        <p:nvSpPr>
          <p:cNvPr id="8" name="Text 5"/>
          <p:cNvSpPr/>
          <p:nvPr/>
        </p:nvSpPr>
        <p:spPr>
          <a:xfrm>
            <a:off x="7928491" y="3506033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Total Customization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928491" y="4038005"/>
            <a:ext cx="592990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Modify every aspect to create truly unique and branded user experiences.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94521" y="5314414"/>
            <a:ext cx="111323" cy="111323"/>
          </a:xfrm>
          <a:prstGeom prst="roundRect">
            <a:avLst>
              <a:gd name="adj" fmla="val 410697"/>
            </a:avLst>
          </a:prstGeom>
          <a:solidFill>
            <a:srgbClr val="A95B95"/>
          </a:solidFill>
          <a:ln/>
        </p:spPr>
      </p:sp>
      <p:sp>
        <p:nvSpPr>
          <p:cNvPr id="11" name="Text 8"/>
          <p:cNvSpPr/>
          <p:nvPr/>
        </p:nvSpPr>
        <p:spPr>
          <a:xfrm>
            <a:off x="7928491" y="5196126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Visuals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928491" y="5728097"/>
            <a:ext cx="592990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Supports complex animations, custom gestures, and even 3D models for engaging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5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072" y="599599"/>
            <a:ext cx="7617857" cy="1211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Built on Dart: A Modern, Powerful Language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63072" y="2138005"/>
            <a:ext cx="3699867" cy="2825948"/>
          </a:xfrm>
          <a:prstGeom prst="roundRect">
            <a:avLst>
              <a:gd name="adj" fmla="val 324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88695" y="2363629"/>
            <a:ext cx="654129" cy="654129"/>
          </a:xfrm>
          <a:prstGeom prst="roundRect">
            <a:avLst>
              <a:gd name="adj" fmla="val 13977496"/>
            </a:avLst>
          </a:prstGeom>
          <a:solidFill>
            <a:srgbClr val="A95B9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98" y="2543532"/>
            <a:ext cx="294323" cy="2943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8695" y="3235762"/>
            <a:ext cx="3036213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Object-Oriented &amp; Typed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988695" y="3669268"/>
            <a:ext cx="3248620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Leverages an object-oriented paradigm with strong typing for robust development.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0942" y="2138005"/>
            <a:ext cx="3699986" cy="2825948"/>
          </a:xfrm>
          <a:prstGeom prst="roundRect">
            <a:avLst>
              <a:gd name="adj" fmla="val 324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06566" y="2363629"/>
            <a:ext cx="654129" cy="654129"/>
          </a:xfrm>
          <a:prstGeom prst="roundRect">
            <a:avLst>
              <a:gd name="adj" fmla="val 13977496"/>
            </a:avLst>
          </a:prstGeom>
          <a:solidFill>
            <a:srgbClr val="A95B9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6469" y="2543532"/>
            <a:ext cx="294323" cy="29432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06566" y="3235762"/>
            <a:ext cx="2507456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Clean, Scalable Code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4906566" y="3669268"/>
            <a:ext cx="3248739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Supports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async/await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asynchronous operations, leading to highly maintainable codebases.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63072" y="5181957"/>
            <a:ext cx="7617857" cy="2454354"/>
          </a:xfrm>
          <a:prstGeom prst="roundRect">
            <a:avLst>
              <a:gd name="adj" fmla="val 373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8695" y="5407581"/>
            <a:ext cx="654129" cy="654129"/>
          </a:xfrm>
          <a:prstGeom prst="roundRect">
            <a:avLst>
              <a:gd name="adj" fmla="val 13977496"/>
            </a:avLst>
          </a:prstGeom>
          <a:solidFill>
            <a:srgbClr val="A95B9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598" y="5587484"/>
            <a:ext cx="294323" cy="29432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8695" y="6279713"/>
            <a:ext cx="321099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Optimized for Performance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988695" y="6713220"/>
            <a:ext cx="7166610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Designed for fast compilation, efficient execution, and a smooth developer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734" y="425648"/>
            <a:ext cx="7335798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Backed by Google &amp; a Thriving Community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41734" y="1227058"/>
            <a:ext cx="6584632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Flutter is an open-source UI software development kit created by Google. With over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200 dedicated developers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the framework is continuously evolving, introducing new features and performance enhancements.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734" y="2144078"/>
            <a:ext cx="6584632" cy="65846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1653" y="1227058"/>
            <a:ext cx="6584632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Beyond Google, Flutter boasts a vibrant and rapidly expanding global community. This translates to an extensive ecosystem of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thousands of packages and plugins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offering solutions for almost any development need. From small passion projects to large-scale enterprise applications, the community provides robust support and innovation.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653" y="2391728"/>
            <a:ext cx="6584632" cy="6584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61668"/>
            <a:ext cx="724042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Real-World Success Stories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141220"/>
            <a:ext cx="4095036" cy="2530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9189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Alibaba Group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409962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Unified app experience across diverse platforms, streamlining development and enhancing user consistency.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82" y="2141220"/>
            <a:ext cx="4095036" cy="25309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682" y="49189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Google Ads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67682" y="5409962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Achieved faster updates and ensured a consistent, high-quality user interface for advertisers globally.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2141220"/>
            <a:ext cx="4095036" cy="25309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49189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Large-Scale Projects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1328" y="5409962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examples highlight Flutter's capability to handle complex and extensive application requirements.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864037" y="68727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Flutter's adoption by industry giants demonstrates its reliability and performance for mission-critical applications.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1172729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&amp; How Flutter Overcomes Them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966" y="288024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794" y="2425065"/>
            <a:ext cx="34951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Platform-Specific Features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2916079"/>
            <a:ext cx="79174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Seamless integration with native code ensures full access to device capabilities.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966" y="448746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6465213" y="4063960"/>
            <a:ext cx="29265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Ecosystem Limitations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554974"/>
            <a:ext cx="7054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Flutter's rapidly expanding package ecosystem continually addresses specific needs.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632388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7529632" y="5900380"/>
            <a:ext cx="35078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Continuous Improvements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Ongoing development ensures stability, scalability, and up-to-date features.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2025-12-06T18:30:12Z</dcterms:created>
  <dcterms:modified xsi:type="dcterms:W3CDTF">2025-12-06T18:30:12Z</dcterms:modified>
</cp:coreProperties>
</file>